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EBDA-ED26-43C5-9862-897BE1D7F149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1732C6D2-D7B0-4A61-99F2-9AABBCBD9B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135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EBDA-ED26-43C5-9862-897BE1D7F149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C6D2-D7B0-4A61-99F2-9AABBCBD9B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92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EBDA-ED26-43C5-9862-897BE1D7F149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C6D2-D7B0-4A61-99F2-9AABBCBD9B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33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EBDA-ED26-43C5-9862-897BE1D7F149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C6D2-D7B0-4A61-99F2-9AABBCBD9B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140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EBDA-ED26-43C5-9862-897BE1D7F149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C6D2-D7B0-4A61-99F2-9AABBCBD9B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34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EBDA-ED26-43C5-9862-897BE1D7F149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C6D2-D7B0-4A61-99F2-9AABBCBD9B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576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EBDA-ED26-43C5-9862-897BE1D7F149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C6D2-D7B0-4A61-99F2-9AABBCBD9B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38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EBDA-ED26-43C5-9862-897BE1D7F149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C6D2-D7B0-4A61-99F2-9AABBCBD9B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3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EBDA-ED26-43C5-9862-897BE1D7F149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C6D2-D7B0-4A61-99F2-9AABBCBD9B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789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EBDA-ED26-43C5-9862-897BE1D7F149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C6D2-D7B0-4A61-99F2-9AABBCBD9B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42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1F7EBDA-ED26-43C5-9862-897BE1D7F149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C6D2-D7B0-4A61-99F2-9AABBCBD9B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16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7EBDA-ED26-43C5-9862-897BE1D7F149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732C6D2-D7B0-4A61-99F2-9AABBCBD9B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083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erryhayes@bell.ne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62602-7375-429C-87D2-BF0B5EE994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855481"/>
            <a:ext cx="8761413" cy="89867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90000"/>
              </a:lnSpc>
            </a:pPr>
            <a:br>
              <a:rPr lang="en-US" sz="900" dirty="0">
                <a:solidFill>
                  <a:srgbClr val="FFFFFF"/>
                </a:solidFill>
              </a:rPr>
            </a:br>
            <a:br>
              <a:rPr lang="en-US" sz="900" dirty="0">
                <a:solidFill>
                  <a:srgbClr val="FFFFFF"/>
                </a:solidFill>
              </a:rPr>
            </a:br>
            <a:br>
              <a:rPr lang="en-US" sz="900" dirty="0">
                <a:solidFill>
                  <a:srgbClr val="FFFFFF"/>
                </a:solidFill>
              </a:rPr>
            </a:br>
            <a:br>
              <a:rPr lang="en-US" sz="900" dirty="0">
                <a:solidFill>
                  <a:srgbClr val="FFFFFF"/>
                </a:solidFill>
              </a:rPr>
            </a:br>
            <a:br>
              <a:rPr lang="en-US" sz="900" dirty="0">
                <a:solidFill>
                  <a:srgbClr val="FFFFFF"/>
                </a:solidFill>
              </a:rPr>
            </a:br>
            <a:r>
              <a:rPr lang="en-US" sz="6000" dirty="0">
                <a:solidFill>
                  <a:srgbClr val="FFFFFF"/>
                </a:solidFill>
              </a:rPr>
              <a:t>RSVP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6B08A1-A885-4504-B7EC-1B4541005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2079173"/>
            <a:ext cx="8182191" cy="3730689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>
              <a:lnSpc>
                <a:spcPct val="90000"/>
              </a:lnSpc>
              <a:buFont typeface="Wingdings 3" charset="2"/>
              <a:buChar char=""/>
            </a:pPr>
            <a:endParaRPr lang="en-US" sz="700" dirty="0">
              <a:solidFill>
                <a:srgbClr val="EBEBEB"/>
              </a:solidFill>
            </a:endParaRPr>
          </a:p>
          <a:p>
            <a:pPr>
              <a:lnSpc>
                <a:spcPct val="90000"/>
              </a:lnSpc>
              <a:buFont typeface="Wingdings 3" charset="2"/>
              <a:buChar char=""/>
            </a:pPr>
            <a:r>
              <a:rPr lang="en-US" sz="3600" dirty="0">
                <a:solidFill>
                  <a:srgbClr val="EBEBEB"/>
                </a:solidFill>
              </a:rPr>
              <a:t>Refund Support Vocations Program</a:t>
            </a:r>
            <a:br>
              <a:rPr lang="en-US" sz="3600" dirty="0">
                <a:solidFill>
                  <a:srgbClr val="EBEBEB"/>
                </a:solidFill>
              </a:rPr>
            </a:br>
            <a:endParaRPr lang="en-US" sz="3600" dirty="0">
              <a:solidFill>
                <a:srgbClr val="EBEBEB"/>
              </a:solidFill>
            </a:endParaRPr>
          </a:p>
          <a:p>
            <a:pPr marL="342900" indent="-342900">
              <a:lnSpc>
                <a:spcPct val="90000"/>
              </a:lnSpc>
              <a:buFont typeface="Wingdings 3" charset="2"/>
              <a:buChar char=""/>
            </a:pPr>
            <a:r>
              <a:rPr lang="en-US" sz="3600" dirty="0">
                <a:solidFill>
                  <a:srgbClr val="EBEBEB"/>
                </a:solidFill>
              </a:rPr>
              <a:t>We as Knights -  “Support our Clergy”</a:t>
            </a:r>
          </a:p>
          <a:p>
            <a:pPr marL="457200" indent="-457200">
              <a:lnSpc>
                <a:spcPct val="90000"/>
              </a:lnSpc>
              <a:buFont typeface="Wingdings 3" charset="2"/>
              <a:buChar char=""/>
            </a:pPr>
            <a:r>
              <a:rPr lang="en-US" sz="3600" dirty="0">
                <a:solidFill>
                  <a:srgbClr val="EBEBEB"/>
                </a:solidFill>
              </a:rPr>
              <a:t>Helping them financially during their years of formation is an excellent start</a:t>
            </a:r>
            <a:br>
              <a:rPr lang="en-US" sz="3600" dirty="0">
                <a:solidFill>
                  <a:srgbClr val="EBEBEB"/>
                </a:solidFill>
              </a:rPr>
            </a:br>
            <a:br>
              <a:rPr lang="en-US" sz="3600" dirty="0">
                <a:solidFill>
                  <a:srgbClr val="EBEBEB"/>
                </a:solidFill>
              </a:rPr>
            </a:br>
            <a:r>
              <a:rPr lang="en-US" sz="3600" dirty="0">
                <a:solidFill>
                  <a:srgbClr val="EBEBEB"/>
                </a:solidFill>
              </a:rPr>
              <a:t>Recipients: 	Seminarians</a:t>
            </a:r>
          </a:p>
          <a:p>
            <a:pPr>
              <a:lnSpc>
                <a:spcPct val="90000"/>
              </a:lnSpc>
              <a:buFont typeface="Wingdings 3" charset="2"/>
              <a:buChar char=""/>
            </a:pPr>
            <a:r>
              <a:rPr lang="en-US" sz="3600" dirty="0">
                <a:solidFill>
                  <a:srgbClr val="EBEBEB"/>
                </a:solidFill>
              </a:rPr>
              <a:t> 			 Postulants</a:t>
            </a:r>
          </a:p>
          <a:p>
            <a:pPr>
              <a:lnSpc>
                <a:spcPct val="90000"/>
              </a:lnSpc>
              <a:buFont typeface="Wingdings 3" charset="2"/>
              <a:buChar char=""/>
            </a:pPr>
            <a:endParaRPr lang="en-US" sz="3600" dirty="0">
              <a:solidFill>
                <a:srgbClr val="EBEBEB"/>
              </a:solidFill>
            </a:endParaRPr>
          </a:p>
          <a:p>
            <a:pPr>
              <a:lnSpc>
                <a:spcPct val="90000"/>
              </a:lnSpc>
              <a:buFont typeface="Wingdings 3" charset="2"/>
              <a:buChar char=""/>
            </a:pPr>
            <a:endParaRPr lang="en-US" sz="3600" dirty="0">
              <a:solidFill>
                <a:srgbClr val="EBEBEB"/>
              </a:solidFill>
            </a:endParaRPr>
          </a:p>
          <a:p>
            <a:pPr>
              <a:lnSpc>
                <a:spcPct val="90000"/>
              </a:lnSpc>
              <a:buFont typeface="Wingdings 3" charset="2"/>
              <a:buChar char=""/>
            </a:pPr>
            <a:endParaRPr lang="en-US" sz="3600" dirty="0">
              <a:solidFill>
                <a:srgbClr val="EBEBEB"/>
              </a:solidFill>
            </a:endParaRPr>
          </a:p>
          <a:p>
            <a:pPr marL="342900" indent="-342900">
              <a:lnSpc>
                <a:spcPct val="90000"/>
              </a:lnSpc>
              <a:buFont typeface="Wingdings 3" charset="2"/>
              <a:buChar char=""/>
            </a:pPr>
            <a:endParaRPr lang="en-US" sz="700" dirty="0">
              <a:solidFill>
                <a:srgbClr val="EBEB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5505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1D6AC2-3878-47E8-A90A-C89CD2ADDA33}"/>
              </a:ext>
            </a:extLst>
          </p:cNvPr>
          <p:cNvSpPr/>
          <p:nvPr/>
        </p:nvSpPr>
        <p:spPr>
          <a:xfrm>
            <a:off x="655092" y="438558"/>
            <a:ext cx="11177517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Wingdings 3" charset="2"/>
              <a:buChar char=""/>
            </a:pPr>
            <a:r>
              <a:rPr lang="en-US" sz="2800" dirty="0">
                <a:solidFill>
                  <a:srgbClr val="EBEBEB"/>
                </a:solidFill>
              </a:rPr>
              <a:t>For every $500.00 given to a qualifying individual Supreme will refund $ 100.00</a:t>
            </a:r>
          </a:p>
          <a:p>
            <a:pPr marL="342900" indent="-342900">
              <a:lnSpc>
                <a:spcPct val="90000"/>
              </a:lnSpc>
              <a:buFont typeface="Wingdings 3" charset="2"/>
              <a:buChar char=""/>
            </a:pPr>
            <a:r>
              <a:rPr lang="en-US" sz="2800" dirty="0">
                <a:solidFill>
                  <a:srgbClr val="EBEBEB"/>
                </a:solidFill>
              </a:rPr>
              <a:t>Maximum annual refund per individual is $ 400.00</a:t>
            </a:r>
          </a:p>
          <a:p>
            <a:pPr marL="342900" indent="-342900">
              <a:lnSpc>
                <a:spcPct val="90000"/>
              </a:lnSpc>
              <a:buFont typeface="Wingdings 3" charset="2"/>
              <a:buChar char=""/>
            </a:pPr>
            <a:r>
              <a:rPr lang="en-US" sz="2800" dirty="0">
                <a:solidFill>
                  <a:srgbClr val="EBEBEB"/>
                </a:solidFill>
              </a:rPr>
              <a:t>Councils report activity using RSVP Refund and Plaque Application # 2863</a:t>
            </a:r>
          </a:p>
          <a:p>
            <a:pPr marL="342900" indent="-342900">
              <a:lnSpc>
                <a:spcPct val="90000"/>
              </a:lnSpc>
              <a:buFont typeface="Wingdings 3" charset="2"/>
              <a:buChar char=""/>
            </a:pPr>
            <a:r>
              <a:rPr lang="en-US" sz="2800" dirty="0">
                <a:solidFill>
                  <a:srgbClr val="EBEBEB"/>
                </a:solidFill>
              </a:rPr>
              <a:t>If your council or assembly wishes to participate but does not know of  a specific individual, -- contact your local seminary or the Vocations Director in your Diocese or Archdiocese</a:t>
            </a:r>
          </a:p>
          <a:p>
            <a:pPr marL="342900" indent="-342900">
              <a:lnSpc>
                <a:spcPct val="90000"/>
              </a:lnSpc>
              <a:buFont typeface="Wingdings 3" charset="2"/>
              <a:buChar char=""/>
            </a:pPr>
            <a:r>
              <a:rPr lang="en-US" sz="2800" dirty="0">
                <a:solidFill>
                  <a:srgbClr val="EBEBEB"/>
                </a:solidFill>
              </a:rPr>
              <a:t>Various regulations will be in force from one seminary to another– find out the rules in force in your area</a:t>
            </a:r>
          </a:p>
          <a:p>
            <a:pPr marL="342900" indent="-342900">
              <a:lnSpc>
                <a:spcPct val="90000"/>
              </a:lnSpc>
              <a:buFont typeface="Wingdings 3" charset="2"/>
              <a:buChar char=""/>
            </a:pPr>
            <a:r>
              <a:rPr lang="en-US" sz="2800" dirty="0">
                <a:solidFill>
                  <a:srgbClr val="EBEBEB"/>
                </a:solidFill>
              </a:rPr>
              <a:t>For more information or assistance contact  - Jerry Hayes (416-499-2141) or e-mail </a:t>
            </a:r>
            <a:r>
              <a:rPr lang="en-US" sz="2800" dirty="0">
                <a:solidFill>
                  <a:srgbClr val="EBEBEB"/>
                </a:solidFill>
                <a:hlinkClick r:id="rId2"/>
              </a:rPr>
              <a:t>jerryhayes@bell.net</a:t>
            </a:r>
            <a:endParaRPr lang="en-US" sz="2800" dirty="0">
              <a:solidFill>
                <a:srgbClr val="EBEB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5757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70</TotalTime>
  <Words>108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Rockwell</vt:lpstr>
      <vt:lpstr>Wingdings 3</vt:lpstr>
      <vt:lpstr>Gallery</vt:lpstr>
      <vt:lpstr>     RSVP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RSVP</dc:title>
  <dc:creator>Jerry Hayes</dc:creator>
  <cp:lastModifiedBy>Denis La Salle</cp:lastModifiedBy>
  <cp:revision>10</cp:revision>
  <dcterms:created xsi:type="dcterms:W3CDTF">2019-06-15T12:42:50Z</dcterms:created>
  <dcterms:modified xsi:type="dcterms:W3CDTF">2019-07-03T16:00:13Z</dcterms:modified>
</cp:coreProperties>
</file>